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248B44-8307-47FC-812B-F122716B2FFD}" type="datetimeFigureOut">
              <a:rPr lang="en-US" smtClean="0"/>
              <a:t>25-May-18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285116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48B44-8307-47FC-812B-F122716B2FFD}" type="datetimeFigureOut">
              <a:rPr lang="en-US" smtClean="0"/>
              <a:t>25-May-18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390202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48B44-8307-47FC-812B-F122716B2FFD}" type="datetimeFigureOut">
              <a:rPr lang="en-US" smtClean="0"/>
              <a:t>25-May-18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15429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48B44-8307-47FC-812B-F122716B2FFD}" type="datetimeFigureOut">
              <a:rPr lang="en-US" smtClean="0"/>
              <a:t>25-May-18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275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248B44-8307-47FC-812B-F122716B2FFD}" type="datetimeFigureOut">
              <a:rPr lang="en-US" smtClean="0"/>
              <a:t>25-May-18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19828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248B44-8307-47FC-812B-F122716B2FFD}" type="datetimeFigureOut">
              <a:rPr lang="en-US" smtClean="0"/>
              <a:t>25-May-18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343878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248B44-8307-47FC-812B-F122716B2FFD}" type="datetimeFigureOut">
              <a:rPr lang="en-US" smtClean="0"/>
              <a:t>25-May-18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93318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248B44-8307-47FC-812B-F122716B2FFD}" type="datetimeFigureOut">
              <a:rPr lang="en-US" smtClean="0"/>
              <a:t>25-May-18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147394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48B44-8307-47FC-812B-F122716B2FFD}" type="datetimeFigureOut">
              <a:rPr lang="en-US" smtClean="0"/>
              <a:t>25-May-18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139609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248B44-8307-47FC-812B-F122716B2FFD}" type="datetimeFigureOut">
              <a:rPr lang="en-US" smtClean="0"/>
              <a:t>25-May-18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38737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248B44-8307-47FC-812B-F122716B2FFD}" type="datetimeFigureOut">
              <a:rPr lang="en-US" smtClean="0"/>
              <a:t>25-May-18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FB226-B1F2-4AD0-BCB2-70B80817B05D}" type="slidenum">
              <a:rPr lang="en-US" smtClean="0"/>
              <a:t>‹#›</a:t>
            </a:fld>
            <a:endParaRPr lang="en-US"/>
          </a:p>
        </p:txBody>
      </p:sp>
    </p:spTree>
    <p:extLst>
      <p:ext uri="{BB962C8B-B14F-4D97-AF65-F5344CB8AC3E}">
        <p14:creationId xmlns:p14="http://schemas.microsoft.com/office/powerpoint/2010/main" val="369123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48B44-8307-47FC-812B-F122716B2FFD}" type="datetimeFigureOut">
              <a:rPr lang="en-US" smtClean="0"/>
              <a:t>25-May-18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FB226-B1F2-4AD0-BCB2-70B80817B05D}" type="slidenum">
              <a:rPr lang="en-US" smtClean="0"/>
              <a:t>‹#›</a:t>
            </a:fld>
            <a:endParaRPr lang="en-US"/>
          </a:p>
        </p:txBody>
      </p:sp>
    </p:spTree>
    <p:extLst>
      <p:ext uri="{BB962C8B-B14F-4D97-AF65-F5344CB8AC3E}">
        <p14:creationId xmlns:p14="http://schemas.microsoft.com/office/powerpoint/2010/main" val="366578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o.rosic@ftn.kg.ac.rs"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empr.ftn.kg.ac.rs/"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Visio_Drawing.vsdx"/><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package" Target="../embeddings/Microsoft_Visio_Drawing1.vsdx"/><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6ACA-A11F-4D77-8B6A-0C669A58C85D}"/>
              </a:ext>
            </a:extLst>
          </p:cNvPr>
          <p:cNvSpPr>
            <a:spLocks noGrp="1"/>
          </p:cNvSpPr>
          <p:nvPr>
            <p:ph type="ctrTitle"/>
          </p:nvPr>
        </p:nvSpPr>
        <p:spPr>
          <a:xfrm>
            <a:off x="678368" y="2232979"/>
            <a:ext cx="7445826" cy="851807"/>
          </a:xfrm>
        </p:spPr>
        <p:txBody>
          <a:bodyPr>
            <a:noAutofit/>
          </a:bodyPr>
          <a:lstStyle/>
          <a:p>
            <a:r>
              <a:rPr lang="en-GB" sz="2850" b="1" dirty="0">
                <a:latin typeface="+mn-lt"/>
              </a:rPr>
              <a:t>Application of Induction Machine U/f control through the educational laboratory setup</a:t>
            </a:r>
            <a:endParaRPr lang="en-US" sz="2850" b="1" dirty="0">
              <a:latin typeface="+mn-lt"/>
            </a:endParaRPr>
          </a:p>
        </p:txBody>
      </p:sp>
      <p:sp>
        <p:nvSpPr>
          <p:cNvPr id="3" name="Subtitle 2">
            <a:extLst>
              <a:ext uri="{FF2B5EF4-FFF2-40B4-BE49-F238E27FC236}">
                <a16:creationId xmlns:a16="http://schemas.microsoft.com/office/drawing/2014/main" id="{B0376DB7-9E4C-4B3C-B13E-60C04B92D764}"/>
              </a:ext>
            </a:extLst>
          </p:cNvPr>
          <p:cNvSpPr>
            <a:spLocks noGrp="1"/>
          </p:cNvSpPr>
          <p:nvPr>
            <p:ph type="subTitle" idx="1"/>
          </p:nvPr>
        </p:nvSpPr>
        <p:spPr>
          <a:xfrm>
            <a:off x="1143000" y="3550194"/>
            <a:ext cx="6858000" cy="851807"/>
          </a:xfrm>
        </p:spPr>
        <p:txBody>
          <a:bodyPr>
            <a:normAutofit/>
          </a:bodyPr>
          <a:lstStyle/>
          <a:p>
            <a:r>
              <a:rPr lang="en-US" sz="1650" b="1" dirty="0"/>
              <a:t>Marko </a:t>
            </a:r>
            <a:r>
              <a:rPr lang="en-US" sz="1650" b="1" dirty="0" err="1"/>
              <a:t>Rosić</a:t>
            </a:r>
            <a:r>
              <a:rPr lang="en-US" sz="1650" b="1" dirty="0"/>
              <a:t>, Miroslav </a:t>
            </a:r>
            <a:r>
              <a:rPr lang="en-US" sz="1650" b="1" dirty="0" err="1"/>
              <a:t>Bjekić</a:t>
            </a:r>
            <a:r>
              <a:rPr lang="en-US" sz="1650" b="1" dirty="0"/>
              <a:t> and Marko </a:t>
            </a:r>
            <a:r>
              <a:rPr lang="en-US" sz="1650" b="1" dirty="0" err="1"/>
              <a:t>Šućurović</a:t>
            </a:r>
            <a:endParaRPr lang="sr-Latn-RS" sz="1650" b="1" dirty="0"/>
          </a:p>
          <a:p>
            <a:r>
              <a:rPr lang="en-US" sz="1650" dirty="0"/>
              <a:t>University of Kragujevac, Faculty of Technical Sciences </a:t>
            </a:r>
            <a:r>
              <a:rPr lang="en-US" sz="1650" dirty="0" err="1"/>
              <a:t>Čačak</a:t>
            </a:r>
            <a:r>
              <a:rPr lang="en-US" sz="1650" dirty="0"/>
              <a:t>, Serbia</a:t>
            </a:r>
          </a:p>
          <a:p>
            <a:endParaRPr lang="en-US" dirty="0"/>
          </a:p>
        </p:txBody>
      </p:sp>
      <p:pic>
        <p:nvPicPr>
          <p:cNvPr id="4" name="Picture 3">
            <a:extLst>
              <a:ext uri="{FF2B5EF4-FFF2-40B4-BE49-F238E27FC236}">
                <a16:creationId xmlns:a16="http://schemas.microsoft.com/office/drawing/2014/main" id="{D7084A4A-F3C2-46FD-9099-BA128CEDE46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8368" y="351026"/>
            <a:ext cx="883059" cy="666768"/>
          </a:xfrm>
          <a:prstGeom prst="rect">
            <a:avLst/>
          </a:prstGeom>
        </p:spPr>
      </p:pic>
      <p:graphicFrame>
        <p:nvGraphicFramePr>
          <p:cNvPr id="5" name="Table 4">
            <a:extLst>
              <a:ext uri="{FF2B5EF4-FFF2-40B4-BE49-F238E27FC236}">
                <a16:creationId xmlns:a16="http://schemas.microsoft.com/office/drawing/2014/main" id="{B9478437-EB17-49FF-984A-3ABC33A91CC1}"/>
              </a:ext>
            </a:extLst>
          </p:cNvPr>
          <p:cNvGraphicFramePr>
            <a:graphicFrameLocks noGrp="1"/>
          </p:cNvGraphicFramePr>
          <p:nvPr>
            <p:extLst>
              <p:ext uri="{D42A27DB-BD31-4B8C-83A1-F6EECF244321}">
                <p14:modId xmlns:p14="http://schemas.microsoft.com/office/powerpoint/2010/main" val="2282385751"/>
              </p:ext>
            </p:extLst>
          </p:nvPr>
        </p:nvGraphicFramePr>
        <p:xfrm>
          <a:off x="1608149" y="351026"/>
          <a:ext cx="5122675" cy="640080"/>
        </p:xfrm>
        <a:graphic>
          <a:graphicData uri="http://schemas.openxmlformats.org/drawingml/2006/table">
            <a:tbl>
              <a:tblPr firstRow="1" firstCol="1" bandRow="1">
                <a:tableStyleId>{5C22544A-7EE6-4342-B048-85BDC9FD1C3A}</a:tableStyleId>
              </a:tblPr>
              <a:tblGrid>
                <a:gridCol w="5122675">
                  <a:extLst>
                    <a:ext uri="{9D8B030D-6E8A-4147-A177-3AD203B41FA5}">
                      <a16:colId xmlns:a16="http://schemas.microsoft.com/office/drawing/2014/main" val="1514907282"/>
                    </a:ext>
                  </a:extLst>
                </a:gridCol>
              </a:tblGrid>
              <a:tr h="640080">
                <a:tc>
                  <a:txBody>
                    <a:bodyPr/>
                    <a:lstStyle/>
                    <a:p>
                      <a:pPr algn="l">
                        <a:spcAft>
                          <a:spcPts val="0"/>
                        </a:spcAft>
                      </a:pPr>
                      <a:r>
                        <a:rPr lang="sr-Latn-RS" sz="1500" spc="10" dirty="0">
                          <a:solidFill>
                            <a:schemeClr val="tx1"/>
                          </a:solidFill>
                          <a:effectLst/>
                        </a:rPr>
                        <a:t>7</a:t>
                      </a:r>
                      <a:r>
                        <a:rPr lang="sr-Latn-RS" sz="1500" spc="10" baseline="30000" dirty="0">
                          <a:solidFill>
                            <a:schemeClr val="tx1"/>
                          </a:solidFill>
                          <a:effectLst/>
                        </a:rPr>
                        <a:t>th</a:t>
                      </a:r>
                      <a:r>
                        <a:rPr lang="sr-Latn-RS" sz="1500" spc="10" dirty="0">
                          <a:solidFill>
                            <a:schemeClr val="tx1"/>
                          </a:solidFill>
                          <a:effectLst/>
                        </a:rPr>
                        <a:t> International Scientific Conference</a:t>
                      </a:r>
                      <a:br>
                        <a:rPr lang="en-US" sz="1500" spc="10" dirty="0">
                          <a:solidFill>
                            <a:schemeClr val="tx1"/>
                          </a:solidFill>
                          <a:effectLst/>
                        </a:rPr>
                      </a:br>
                      <a:r>
                        <a:rPr lang="en-US" sz="1500" spc="10" dirty="0">
                          <a:solidFill>
                            <a:schemeClr val="tx1"/>
                          </a:solidFill>
                          <a:effectLst/>
                        </a:rPr>
                        <a:t>      </a:t>
                      </a:r>
                      <a:r>
                        <a:rPr lang="sr-Latn-RS" sz="1500" spc="10" dirty="0">
                          <a:solidFill>
                            <a:schemeClr val="tx1"/>
                          </a:solidFill>
                          <a:effectLst/>
                        </a:rPr>
                        <a:t>Technics</a:t>
                      </a:r>
                      <a:r>
                        <a:rPr lang="en-US" sz="1500" spc="10" dirty="0">
                          <a:solidFill>
                            <a:schemeClr val="tx1"/>
                          </a:solidFill>
                          <a:effectLst/>
                        </a:rPr>
                        <a:t> </a:t>
                      </a:r>
                      <a:r>
                        <a:rPr lang="sr-Latn-RS" sz="1500" spc="10" dirty="0">
                          <a:solidFill>
                            <a:schemeClr val="tx1"/>
                          </a:solidFill>
                          <a:effectLst/>
                        </a:rPr>
                        <a:t>and Informatics in Education</a:t>
                      </a:r>
                      <a:r>
                        <a:rPr lang="en-US" sz="1500" spc="10" dirty="0">
                          <a:solidFill>
                            <a:schemeClr val="tx1"/>
                          </a:solidFill>
                          <a:effectLst/>
                        </a:rPr>
                        <a:t> – TIE2018</a:t>
                      </a:r>
                      <a:endParaRPr lang="en-US" sz="1400" dirty="0">
                        <a:solidFill>
                          <a:schemeClr val="tx1"/>
                        </a:solidFill>
                        <a:effectLst/>
                      </a:endParaRPr>
                    </a:p>
                    <a:p>
                      <a:pPr algn="l">
                        <a:spcAft>
                          <a:spcPts val="0"/>
                        </a:spcAft>
                      </a:pPr>
                      <a:r>
                        <a:rPr lang="en-US" sz="1200" spc="-60" dirty="0">
                          <a:solidFill>
                            <a:schemeClr val="tx1"/>
                          </a:solidFill>
                          <a:effectLst/>
                        </a:rPr>
                        <a:t>          </a:t>
                      </a:r>
                      <a:r>
                        <a:rPr lang="sr-Latn-RS" sz="1200" spc="-60" dirty="0">
                          <a:solidFill>
                            <a:schemeClr val="tx1"/>
                          </a:solidFill>
                          <a:effectLst/>
                        </a:rPr>
                        <a:t>Facult</a:t>
                      </a:r>
                      <a:r>
                        <a:rPr lang="en-US" sz="1200" spc="-60" dirty="0">
                          <a:solidFill>
                            <a:schemeClr val="tx1"/>
                          </a:solidFill>
                          <a:effectLst/>
                        </a:rPr>
                        <a:t>y of Technical Sciences, </a:t>
                      </a:r>
                      <a:r>
                        <a:rPr lang="en-US" sz="1200" spc="-60" dirty="0" err="1">
                          <a:solidFill>
                            <a:schemeClr val="tx1"/>
                          </a:solidFill>
                          <a:effectLst/>
                        </a:rPr>
                        <a:t>Čačak</a:t>
                      </a:r>
                      <a:r>
                        <a:rPr lang="en-US" sz="1200" spc="-60" dirty="0">
                          <a:solidFill>
                            <a:schemeClr val="tx1"/>
                          </a:solidFill>
                          <a:effectLst/>
                        </a:rPr>
                        <a:t>, Serbia, 25-27</a:t>
                      </a:r>
                      <a:r>
                        <a:rPr lang="en-US" sz="1200" spc="-60" baseline="30000" dirty="0">
                          <a:solidFill>
                            <a:schemeClr val="tx1"/>
                          </a:solidFill>
                          <a:effectLst/>
                        </a:rPr>
                        <a:t>th</a:t>
                      </a:r>
                      <a:r>
                        <a:rPr lang="en-US" sz="1200" spc="-60" dirty="0">
                          <a:solidFill>
                            <a:schemeClr val="tx1"/>
                          </a:solidFill>
                          <a:effectLst/>
                        </a:rPr>
                        <a:t> May 2018</a:t>
                      </a:r>
                      <a:endParaRPr lang="en-US"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43600"/>
                  </a:ext>
                </a:extLst>
              </a:tr>
            </a:tbl>
          </a:graphicData>
        </a:graphic>
      </p:graphicFrame>
      <p:sp>
        <p:nvSpPr>
          <p:cNvPr id="6" name="TextBox 5">
            <a:extLst>
              <a:ext uri="{FF2B5EF4-FFF2-40B4-BE49-F238E27FC236}">
                <a16:creationId xmlns:a16="http://schemas.microsoft.com/office/drawing/2014/main" id="{ACFB9349-0BB1-49E0-86DA-8E99C90A38E7}"/>
              </a:ext>
            </a:extLst>
          </p:cNvPr>
          <p:cNvSpPr txBox="1"/>
          <p:nvPr/>
        </p:nvSpPr>
        <p:spPr>
          <a:xfrm>
            <a:off x="3082900" y="4679778"/>
            <a:ext cx="2636761" cy="300082"/>
          </a:xfrm>
          <a:prstGeom prst="rect">
            <a:avLst/>
          </a:prstGeom>
          <a:noFill/>
        </p:spPr>
        <p:txBody>
          <a:bodyPr wrap="square" rtlCol="0">
            <a:spAutoFit/>
          </a:bodyPr>
          <a:lstStyle/>
          <a:p>
            <a:r>
              <a:rPr lang="en-US" sz="1350" dirty="0"/>
              <a:t>Email: </a:t>
            </a:r>
            <a:r>
              <a:rPr lang="en-US" sz="1350" dirty="0">
                <a:hlinkClick r:id="rId3"/>
              </a:rPr>
              <a:t>marko.rosic@ftn.kg.ac.rs</a:t>
            </a:r>
            <a:r>
              <a:rPr lang="en-US" sz="1350" dirty="0"/>
              <a:t> </a:t>
            </a:r>
          </a:p>
        </p:txBody>
      </p:sp>
      <p:pic>
        <p:nvPicPr>
          <p:cNvPr id="6146" name="Picture 2" descr="http://www.empr.ftn.kg.ac.rs/images/logo.JPG">
            <a:extLst>
              <a:ext uri="{FF2B5EF4-FFF2-40B4-BE49-F238E27FC236}">
                <a16:creationId xmlns:a16="http://schemas.microsoft.com/office/drawing/2014/main" id="{6F45849F-7478-4F90-9C84-4A90CC746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531" y="4979860"/>
            <a:ext cx="1245792" cy="8254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DB0141-0D02-4286-8400-3CE28504312F}"/>
              </a:ext>
            </a:extLst>
          </p:cNvPr>
          <p:cNvSpPr txBox="1"/>
          <p:nvPr/>
        </p:nvSpPr>
        <p:spPr>
          <a:xfrm>
            <a:off x="415272" y="5944582"/>
            <a:ext cx="2636761" cy="300082"/>
          </a:xfrm>
          <a:prstGeom prst="rect">
            <a:avLst/>
          </a:prstGeom>
          <a:noFill/>
        </p:spPr>
        <p:txBody>
          <a:bodyPr wrap="square" rtlCol="0">
            <a:spAutoFit/>
          </a:bodyPr>
          <a:lstStyle/>
          <a:p>
            <a:r>
              <a:rPr lang="en-US" sz="1350" dirty="0">
                <a:hlinkClick r:id="rId5"/>
              </a:rPr>
              <a:t>http://www.empr.ftn.kg.ac.rs/</a:t>
            </a:r>
            <a:r>
              <a:rPr lang="en-US" sz="1350" dirty="0"/>
              <a:t> </a:t>
            </a:r>
          </a:p>
        </p:txBody>
      </p:sp>
    </p:spTree>
    <p:extLst>
      <p:ext uri="{BB962C8B-B14F-4D97-AF65-F5344CB8AC3E}">
        <p14:creationId xmlns:p14="http://schemas.microsoft.com/office/powerpoint/2010/main" val="34461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337457" y="5328390"/>
            <a:ext cx="7048081" cy="553998"/>
          </a:xfrm>
          <a:prstGeom prst="rect">
            <a:avLst/>
          </a:prstGeom>
        </p:spPr>
        <p:txBody>
          <a:bodyPr wrap="square">
            <a:spAutoFit/>
          </a:bodyPr>
          <a:lstStyle/>
          <a:p>
            <a:r>
              <a:rPr lang="en-US" sz="1500" b="1" dirty="0"/>
              <a:t>Figure 6. </a:t>
            </a:r>
            <a:r>
              <a:rPr lang="en-US" sz="1500" dirty="0"/>
              <a:t>Complete experimental laboratory setup for testing different AC machine control algorithms</a:t>
            </a:r>
            <a:endParaRPr lang="en-US" sz="2100" dirty="0"/>
          </a:p>
        </p:txBody>
      </p:sp>
      <p:pic>
        <p:nvPicPr>
          <p:cNvPr id="5" name="Picture 4">
            <a:extLst>
              <a:ext uri="{FF2B5EF4-FFF2-40B4-BE49-F238E27FC236}">
                <a16:creationId xmlns:a16="http://schemas.microsoft.com/office/drawing/2014/main" id="{43229C35-A262-46C7-A7AC-46FAF44927FD}"/>
              </a:ext>
            </a:extLst>
          </p:cNvPr>
          <p:cNvPicPr>
            <a:picLocks noChangeAspect="1"/>
          </p:cNvPicPr>
          <p:nvPr/>
        </p:nvPicPr>
        <p:blipFill>
          <a:blip r:embed="rId2"/>
          <a:stretch>
            <a:fillRect/>
          </a:stretch>
        </p:blipFill>
        <p:spPr>
          <a:xfrm>
            <a:off x="403224" y="1119883"/>
            <a:ext cx="8337552" cy="4046925"/>
          </a:xfrm>
          <a:prstGeom prst="rect">
            <a:avLst/>
          </a:prstGeom>
        </p:spPr>
      </p:pic>
    </p:spTree>
    <p:extLst>
      <p:ext uri="{BB962C8B-B14F-4D97-AF65-F5344CB8AC3E}">
        <p14:creationId xmlns:p14="http://schemas.microsoft.com/office/powerpoint/2010/main" val="48778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4"/>
            <a:ext cx="7886700" cy="388664"/>
          </a:xfrm>
        </p:spPr>
        <p:txBody>
          <a:bodyPr>
            <a:normAutofit/>
          </a:bodyPr>
          <a:lstStyle/>
          <a:p>
            <a:r>
              <a:rPr lang="en-US" sz="2100" dirty="0">
                <a:latin typeface="+mn-lt"/>
              </a:rPr>
              <a:t>APPLICATION OF U/F CONTROL OF IM</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1883229" y="5552893"/>
            <a:ext cx="5377543" cy="323165"/>
          </a:xfrm>
          <a:prstGeom prst="rect">
            <a:avLst/>
          </a:prstGeom>
        </p:spPr>
        <p:txBody>
          <a:bodyPr wrap="square">
            <a:spAutoFit/>
          </a:bodyPr>
          <a:lstStyle/>
          <a:p>
            <a:r>
              <a:rPr lang="en-US" sz="1500" b="1" dirty="0"/>
              <a:t>Figure 8. </a:t>
            </a:r>
            <a:r>
              <a:rPr lang="sr-Latn-RS" sz="1500" dirty="0"/>
              <a:t>C</a:t>
            </a:r>
            <a:r>
              <a:rPr lang="en-US" sz="1500" dirty="0" err="1"/>
              <a:t>omplete</a:t>
            </a:r>
            <a:r>
              <a:rPr lang="en-US" sz="1500" dirty="0"/>
              <a:t> Simulink model of the U/f control algorithm</a:t>
            </a:r>
            <a:endParaRPr lang="en-US" sz="2100" dirty="0"/>
          </a:p>
        </p:txBody>
      </p:sp>
      <p:pic>
        <p:nvPicPr>
          <p:cNvPr id="8" name="Picture 7">
            <a:extLst>
              <a:ext uri="{FF2B5EF4-FFF2-40B4-BE49-F238E27FC236}">
                <a16:creationId xmlns:a16="http://schemas.microsoft.com/office/drawing/2014/main" id="{DDADC619-F2E9-418E-9776-0CB78E0D64EF}"/>
              </a:ext>
            </a:extLst>
          </p:cNvPr>
          <p:cNvPicPr>
            <a:picLocks noChangeAspect="1"/>
          </p:cNvPicPr>
          <p:nvPr/>
        </p:nvPicPr>
        <p:blipFill>
          <a:blip r:embed="rId2"/>
          <a:stretch>
            <a:fillRect/>
          </a:stretch>
        </p:blipFill>
        <p:spPr>
          <a:xfrm>
            <a:off x="759699" y="1551219"/>
            <a:ext cx="7597787" cy="3938754"/>
          </a:xfrm>
          <a:prstGeom prst="rect">
            <a:avLst/>
          </a:prstGeom>
        </p:spPr>
      </p:pic>
      <p:sp>
        <p:nvSpPr>
          <p:cNvPr id="10" name="Oval 9">
            <a:extLst>
              <a:ext uri="{FF2B5EF4-FFF2-40B4-BE49-F238E27FC236}">
                <a16:creationId xmlns:a16="http://schemas.microsoft.com/office/drawing/2014/main" id="{1FDD7933-AD61-4659-9F11-1B87F93F2705}"/>
              </a:ext>
            </a:extLst>
          </p:cNvPr>
          <p:cNvSpPr/>
          <p:nvPr/>
        </p:nvSpPr>
        <p:spPr>
          <a:xfrm>
            <a:off x="661616" y="2178522"/>
            <a:ext cx="4748586" cy="17096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B7F7C89F-3B5C-4DE0-A559-D0A955FA50E1}"/>
              </a:ext>
            </a:extLst>
          </p:cNvPr>
          <p:cNvSpPr/>
          <p:nvPr/>
        </p:nvSpPr>
        <p:spPr>
          <a:xfrm>
            <a:off x="50801" y="3592763"/>
            <a:ext cx="1422109" cy="553998"/>
          </a:xfrm>
          <a:prstGeom prst="rect">
            <a:avLst/>
          </a:prstGeom>
        </p:spPr>
        <p:txBody>
          <a:bodyPr wrap="square">
            <a:spAutoFit/>
          </a:bodyPr>
          <a:lstStyle/>
          <a:p>
            <a:r>
              <a:rPr lang="en-US" sz="1500" dirty="0">
                <a:solidFill>
                  <a:schemeClr val="accent2"/>
                </a:solidFill>
              </a:rPr>
              <a:t>Calculation of stator voltages</a:t>
            </a:r>
          </a:p>
        </p:txBody>
      </p:sp>
    </p:spTree>
    <p:extLst>
      <p:ext uri="{BB962C8B-B14F-4D97-AF65-F5344CB8AC3E}">
        <p14:creationId xmlns:p14="http://schemas.microsoft.com/office/powerpoint/2010/main" val="19555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4"/>
            <a:ext cx="7886700" cy="419780"/>
          </a:xfrm>
        </p:spPr>
        <p:txBody>
          <a:bodyPr>
            <a:normAutofit/>
          </a:bodyPr>
          <a:lstStyle/>
          <a:p>
            <a:r>
              <a:rPr lang="en-US" sz="2100" dirty="0">
                <a:latin typeface="+mn-lt"/>
              </a:rPr>
              <a:t>APPLICATION OF U/F CONTROL OF IM</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3015343" y="5643269"/>
            <a:ext cx="3113314" cy="323165"/>
          </a:xfrm>
          <a:prstGeom prst="rect">
            <a:avLst/>
          </a:prstGeom>
        </p:spPr>
        <p:txBody>
          <a:bodyPr wrap="square">
            <a:spAutoFit/>
          </a:bodyPr>
          <a:lstStyle/>
          <a:p>
            <a:r>
              <a:rPr lang="en-US" sz="1500" b="1" dirty="0"/>
              <a:t>Figure 9. </a:t>
            </a:r>
            <a:r>
              <a:rPr lang="en-US" sz="1500" dirty="0"/>
              <a:t>GUI for U/f control of IM</a:t>
            </a:r>
            <a:endParaRPr lang="en-US" sz="2100" dirty="0"/>
          </a:p>
        </p:txBody>
      </p:sp>
      <p:pic>
        <p:nvPicPr>
          <p:cNvPr id="4" name="Picture 3">
            <a:extLst>
              <a:ext uri="{FF2B5EF4-FFF2-40B4-BE49-F238E27FC236}">
                <a16:creationId xmlns:a16="http://schemas.microsoft.com/office/drawing/2014/main" id="{3FCFDA8E-5729-408C-9BC5-6BB5251831B1}"/>
              </a:ext>
            </a:extLst>
          </p:cNvPr>
          <p:cNvPicPr>
            <a:picLocks noChangeAspect="1"/>
          </p:cNvPicPr>
          <p:nvPr/>
        </p:nvPicPr>
        <p:blipFill>
          <a:blip r:embed="rId2"/>
          <a:stretch>
            <a:fillRect/>
          </a:stretch>
        </p:blipFill>
        <p:spPr>
          <a:xfrm>
            <a:off x="628650" y="1689472"/>
            <a:ext cx="7818967" cy="3940634"/>
          </a:xfrm>
          <a:prstGeom prst="rect">
            <a:avLst/>
          </a:prstGeom>
        </p:spPr>
      </p:pic>
    </p:spTree>
    <p:extLst>
      <p:ext uri="{BB962C8B-B14F-4D97-AF65-F5344CB8AC3E}">
        <p14:creationId xmlns:p14="http://schemas.microsoft.com/office/powerpoint/2010/main" val="172076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729343" y="1249628"/>
            <a:ext cx="7886700" cy="419780"/>
          </a:xfrm>
        </p:spPr>
        <p:txBody>
          <a:bodyPr>
            <a:normAutofit/>
          </a:bodyPr>
          <a:lstStyle/>
          <a:p>
            <a:r>
              <a:rPr lang="en-US" sz="2100" dirty="0">
                <a:latin typeface="+mn-lt"/>
              </a:rPr>
              <a:t>CONCLUSION</a:t>
            </a:r>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4">
            <a:extLst>
              <a:ext uri="{FF2B5EF4-FFF2-40B4-BE49-F238E27FC236}">
                <a16:creationId xmlns:a16="http://schemas.microsoft.com/office/drawing/2014/main" id="{4BEC7C71-B260-4721-81D8-A96F4EDF6700}"/>
              </a:ext>
            </a:extLst>
          </p:cNvPr>
          <p:cNvSpPr/>
          <p:nvPr/>
        </p:nvSpPr>
        <p:spPr>
          <a:xfrm>
            <a:off x="610808" y="1846998"/>
            <a:ext cx="7449459" cy="4031873"/>
          </a:xfrm>
          <a:prstGeom prst="rect">
            <a:avLst/>
          </a:prstGeom>
        </p:spPr>
        <p:txBody>
          <a:bodyPr wrap="square">
            <a:spAutoFit/>
          </a:bodyPr>
          <a:lstStyle/>
          <a:p>
            <a:r>
              <a:rPr lang="en-US" dirty="0"/>
              <a:t>The laboratory setup is dedicated to students who follow the course of Control of Electric Drives and should aim for them to gain knowledge and practical skills in the laboratory. This laboratory setup allows its users to perceive all aspects of an AC machine control method in modern electric drive applications such as:</a:t>
            </a:r>
          </a:p>
          <a:p>
            <a:pPr marL="600075" lvl="1" indent="-257175">
              <a:spcBef>
                <a:spcPts val="750"/>
              </a:spcBef>
              <a:buFont typeface="Arial" panose="020B0604020202020204" pitchFamily="34" charset="0"/>
              <a:buChar char="•"/>
            </a:pPr>
            <a:r>
              <a:rPr lang="en-US" dirty="0"/>
              <a:t>Current and speed measurement and regulation</a:t>
            </a:r>
            <a:endParaRPr lang="sr-Latn-RS" dirty="0"/>
          </a:p>
          <a:p>
            <a:pPr marL="600075" lvl="1" indent="-257175">
              <a:spcBef>
                <a:spcPts val="750"/>
              </a:spcBef>
              <a:buFont typeface="Arial" panose="020B0604020202020204" pitchFamily="34" charset="0"/>
              <a:buChar char="•"/>
            </a:pPr>
            <a:r>
              <a:rPr lang="en-US" dirty="0"/>
              <a:t>Implementation of necessary matrix (Clarke and Park) transformations</a:t>
            </a:r>
            <a:endParaRPr lang="sr-Latn-RS" dirty="0"/>
          </a:p>
          <a:p>
            <a:pPr marL="600075" lvl="1" indent="-257175">
              <a:spcBef>
                <a:spcPts val="750"/>
              </a:spcBef>
              <a:buFont typeface="Arial" panose="020B0604020202020204" pitchFamily="34" charset="0"/>
              <a:buChar char="•"/>
            </a:pPr>
            <a:r>
              <a:rPr lang="en-US" dirty="0"/>
              <a:t>Determination of the necessary voltage and current references and PWM generation </a:t>
            </a:r>
            <a:endParaRPr lang="sr-Latn-RS" dirty="0"/>
          </a:p>
          <a:p>
            <a:pPr marL="600075" lvl="1" indent="-257175">
              <a:spcBef>
                <a:spcPts val="750"/>
              </a:spcBef>
              <a:buFont typeface="Arial" panose="020B0604020202020204" pitchFamily="34" charset="0"/>
              <a:buChar char="•"/>
            </a:pPr>
            <a:r>
              <a:rPr lang="en-US" dirty="0"/>
              <a:t>Flux estimation techniques</a:t>
            </a:r>
            <a:endParaRPr lang="sr-Latn-RS" dirty="0"/>
          </a:p>
          <a:p>
            <a:pPr marL="600075" lvl="1" indent="-257175">
              <a:spcBef>
                <a:spcPts val="750"/>
              </a:spcBef>
              <a:buFont typeface="Arial" panose="020B0604020202020204" pitchFamily="34" charset="0"/>
              <a:buChar char="•"/>
            </a:pPr>
            <a:r>
              <a:rPr lang="en-US" dirty="0"/>
              <a:t>Protection implementation</a:t>
            </a:r>
            <a:endParaRPr lang="sr-Latn-RS" dirty="0"/>
          </a:p>
          <a:p>
            <a:pPr marL="600075" lvl="1" indent="-257175">
              <a:spcBef>
                <a:spcPts val="750"/>
              </a:spcBef>
              <a:buFont typeface="Arial" panose="020B0604020202020204" pitchFamily="34" charset="0"/>
              <a:buChar char="•"/>
            </a:pPr>
            <a:r>
              <a:rPr lang="en-US" dirty="0"/>
              <a:t>2Q or 4Q machine operation, etc.</a:t>
            </a:r>
          </a:p>
        </p:txBody>
      </p:sp>
    </p:spTree>
    <p:extLst>
      <p:ext uri="{BB962C8B-B14F-4D97-AF65-F5344CB8AC3E}">
        <p14:creationId xmlns:p14="http://schemas.microsoft.com/office/powerpoint/2010/main" val="363985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30CD-FD29-40C3-9589-0A518DACE516}"/>
              </a:ext>
            </a:extLst>
          </p:cNvPr>
          <p:cNvSpPr>
            <a:spLocks noGrp="1"/>
          </p:cNvSpPr>
          <p:nvPr>
            <p:ph type="title"/>
          </p:nvPr>
        </p:nvSpPr>
        <p:spPr>
          <a:xfrm>
            <a:off x="1252026" y="2313847"/>
            <a:ext cx="6003908" cy="994172"/>
          </a:xfrm>
        </p:spPr>
        <p:txBody>
          <a:bodyPr>
            <a:normAutofit fontScale="90000"/>
          </a:bodyPr>
          <a:lstStyle/>
          <a:p>
            <a:r>
              <a:rPr lang="sr-Latn-RS" dirty="0">
                <a:latin typeface="+mn-lt"/>
              </a:rPr>
              <a:t>T</a:t>
            </a:r>
            <a:r>
              <a:rPr lang="en-US" dirty="0">
                <a:latin typeface="+mn-lt"/>
              </a:rPr>
              <a:t>hank you for the attention</a:t>
            </a:r>
          </a:p>
        </p:txBody>
      </p:sp>
      <p:sp>
        <p:nvSpPr>
          <p:cNvPr id="4" name="Rectangle 3">
            <a:extLst>
              <a:ext uri="{FF2B5EF4-FFF2-40B4-BE49-F238E27FC236}">
                <a16:creationId xmlns:a16="http://schemas.microsoft.com/office/drawing/2014/main" id="{8271CF78-A570-4DD7-8270-0E259D980DB2}"/>
              </a:ext>
            </a:extLst>
          </p:cNvPr>
          <p:cNvSpPr/>
          <p:nvPr/>
        </p:nvSpPr>
        <p:spPr>
          <a:xfrm>
            <a:off x="5395478" y="4755234"/>
            <a:ext cx="1932452" cy="553998"/>
          </a:xfrm>
          <a:prstGeom prst="rect">
            <a:avLst/>
          </a:prstGeom>
        </p:spPr>
        <p:txBody>
          <a:bodyPr wrap="none">
            <a:spAutoFit/>
          </a:bodyPr>
          <a:lstStyle/>
          <a:p>
            <a:r>
              <a:rPr lang="sr-Latn-RS" sz="3000" dirty="0"/>
              <a:t>Q</a:t>
            </a:r>
            <a:r>
              <a:rPr lang="en-US" sz="3000" dirty="0" err="1"/>
              <a:t>uestions</a:t>
            </a:r>
            <a:r>
              <a:rPr lang="en-US" sz="3000" dirty="0"/>
              <a:t>?</a:t>
            </a:r>
          </a:p>
        </p:txBody>
      </p:sp>
    </p:spTree>
    <p:extLst>
      <p:ext uri="{BB962C8B-B14F-4D97-AF65-F5344CB8AC3E}">
        <p14:creationId xmlns:p14="http://schemas.microsoft.com/office/powerpoint/2010/main" val="64855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1CD3-EEAF-419F-8D44-157A0439EFBF}"/>
              </a:ext>
            </a:extLst>
          </p:cNvPr>
          <p:cNvSpPr>
            <a:spLocks noGrp="1"/>
          </p:cNvSpPr>
          <p:nvPr>
            <p:ph type="title"/>
          </p:nvPr>
        </p:nvSpPr>
        <p:spPr>
          <a:xfrm>
            <a:off x="628650" y="1131094"/>
            <a:ext cx="7886700" cy="475261"/>
          </a:xfrm>
        </p:spPr>
        <p:txBody>
          <a:bodyPr>
            <a:normAutofit/>
          </a:bodyPr>
          <a:lstStyle/>
          <a:p>
            <a:r>
              <a:rPr lang="en-US" sz="2100" dirty="0">
                <a:latin typeface="+mn-lt"/>
              </a:rPr>
              <a:t>INTRODUCTION</a:t>
            </a:r>
          </a:p>
        </p:txBody>
      </p:sp>
      <p:sp>
        <p:nvSpPr>
          <p:cNvPr id="3" name="Content Placeholder 2">
            <a:extLst>
              <a:ext uri="{FF2B5EF4-FFF2-40B4-BE49-F238E27FC236}">
                <a16:creationId xmlns:a16="http://schemas.microsoft.com/office/drawing/2014/main" id="{14AB6362-B56E-4EB6-8B74-0B9BB1B693F0}"/>
              </a:ext>
            </a:extLst>
          </p:cNvPr>
          <p:cNvSpPr>
            <a:spLocks noGrp="1"/>
          </p:cNvSpPr>
          <p:nvPr>
            <p:ph idx="1"/>
          </p:nvPr>
        </p:nvSpPr>
        <p:spPr>
          <a:xfrm>
            <a:off x="628650" y="1983801"/>
            <a:ext cx="7136717" cy="3500438"/>
          </a:xfrm>
        </p:spPr>
        <p:txBody>
          <a:bodyPr>
            <a:normAutofit/>
          </a:bodyPr>
          <a:lstStyle/>
          <a:p>
            <a:pPr>
              <a:spcBef>
                <a:spcPts val="900"/>
              </a:spcBef>
            </a:pPr>
            <a:r>
              <a:rPr lang="en-US" sz="1950" dirty="0"/>
              <a:t>U/f control is a long expected AC machine control technique due to lack of power electronics until the late sixties of the 20</a:t>
            </a:r>
            <a:r>
              <a:rPr lang="en-US" sz="1950" baseline="30000" dirty="0"/>
              <a:t>th</a:t>
            </a:r>
            <a:r>
              <a:rPr lang="en-US" sz="1950" dirty="0"/>
              <a:t> century</a:t>
            </a:r>
          </a:p>
          <a:p>
            <a:pPr>
              <a:spcBef>
                <a:spcPts val="900"/>
              </a:spcBef>
            </a:pPr>
            <a:r>
              <a:rPr lang="en-US" sz="1950" dirty="0"/>
              <a:t>Very simple and popular control technique and most represented in modern power converter and drives </a:t>
            </a:r>
          </a:p>
          <a:p>
            <a:pPr>
              <a:spcBef>
                <a:spcPts val="900"/>
              </a:spcBef>
            </a:pPr>
            <a:r>
              <a:rPr lang="en-US" sz="1950" dirty="0"/>
              <a:t>Celebrating the half a century since first world commercial frequency converter was lunched in 1968 – Danfoss VLT5</a:t>
            </a:r>
          </a:p>
          <a:p>
            <a:pPr>
              <a:spcBef>
                <a:spcPts val="900"/>
              </a:spcBef>
            </a:pPr>
            <a:r>
              <a:rPr lang="en-US" sz="1950" dirty="0"/>
              <a:t>Rapid Control Prototyping as a technique which allows quick development and testing different control algorithms</a:t>
            </a:r>
          </a:p>
          <a:p>
            <a:pPr>
              <a:spcBef>
                <a:spcPts val="900"/>
              </a:spcBef>
            </a:pPr>
            <a:r>
              <a:rPr lang="en-US" sz="1950" dirty="0"/>
              <a:t>In this paper a developed laboratory educational setup for U/f control of Induction Machine with experimental results will be described in detail</a:t>
            </a:r>
          </a:p>
        </p:txBody>
      </p:sp>
    </p:spTree>
    <p:extLst>
      <p:ext uri="{BB962C8B-B14F-4D97-AF65-F5344CB8AC3E}">
        <p14:creationId xmlns:p14="http://schemas.microsoft.com/office/powerpoint/2010/main" val="86590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4"/>
            <a:ext cx="7886700" cy="423554"/>
          </a:xfrm>
        </p:spPr>
        <p:txBody>
          <a:bodyPr>
            <a:normAutofit/>
          </a:bodyPr>
          <a:lstStyle/>
          <a:p>
            <a:r>
              <a:rPr lang="en-US" sz="2100" dirty="0">
                <a:latin typeface="+mn-lt"/>
              </a:rPr>
              <a:t>BACKGROUND THEORY OF U/F CONTROL </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1728108"/>
            <a:ext cx="7886700" cy="3586069"/>
          </a:xfrm>
        </p:spPr>
        <p:txBody>
          <a:bodyPr/>
          <a:lstStyle/>
          <a:p>
            <a:r>
              <a:rPr lang="en-US" sz="1800" dirty="0"/>
              <a:t>U/f control belongs to the group of scalar control methods. </a:t>
            </a:r>
            <a:endParaRPr lang="sr-Latn-RS" sz="1800" dirty="0"/>
          </a:p>
          <a:p>
            <a:r>
              <a:rPr lang="en-GB" sz="1800" dirty="0"/>
              <a:t>U/f method involves changing the voltage and frequency of the power supply of an AC machine without affecting their phase position at the moment.</a:t>
            </a:r>
            <a:endParaRPr lang="sr-Latn-RS" sz="1800" dirty="0"/>
          </a:p>
          <a:p>
            <a:endParaRPr lang="sr-Latn-RS" dirty="0"/>
          </a:p>
          <a:p>
            <a:endParaRPr lang="en-US" dirty="0"/>
          </a:p>
        </p:txBody>
      </p:sp>
      <p:graphicFrame>
        <p:nvGraphicFramePr>
          <p:cNvPr id="5" name="Object 4">
            <a:extLst>
              <a:ext uri="{FF2B5EF4-FFF2-40B4-BE49-F238E27FC236}">
                <a16:creationId xmlns:a16="http://schemas.microsoft.com/office/drawing/2014/main" id="{219E5D4F-D5B8-47B3-AA7E-A404E9EAE787}"/>
              </a:ext>
            </a:extLst>
          </p:cNvPr>
          <p:cNvGraphicFramePr>
            <a:graphicFrameLocks noChangeAspect="1"/>
          </p:cNvGraphicFramePr>
          <p:nvPr>
            <p:extLst>
              <p:ext uri="{D42A27DB-BD31-4B8C-83A1-F6EECF244321}">
                <p14:modId xmlns:p14="http://schemas.microsoft.com/office/powerpoint/2010/main" val="2828495737"/>
              </p:ext>
            </p:extLst>
          </p:nvPr>
        </p:nvGraphicFramePr>
        <p:xfrm>
          <a:off x="529391" y="3521142"/>
          <a:ext cx="2410755" cy="1102336"/>
        </p:xfrm>
        <a:graphic>
          <a:graphicData uri="http://schemas.openxmlformats.org/presentationml/2006/ole">
            <mc:AlternateContent xmlns:mc="http://schemas.openxmlformats.org/markup-compatibility/2006">
              <mc:Choice xmlns:v="urn:schemas-microsoft-com:vml" Requires="v">
                <p:oleObj spid="_x0000_s2078" name="Equation" r:id="rId3" imgW="1498600" imgH="558800" progId="Equation.DSMT4">
                  <p:embed/>
                </p:oleObj>
              </mc:Choice>
              <mc:Fallback>
                <p:oleObj name="Equation" r:id="rId3" imgW="1498600" imgH="558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91" y="3521142"/>
                        <a:ext cx="2410755" cy="1102336"/>
                      </a:xfrm>
                      <a:prstGeom prst="rect">
                        <a:avLst/>
                      </a:prstGeom>
                      <a:noFill/>
                    </p:spPr>
                  </p:pic>
                </p:oleObj>
              </mc:Fallback>
            </mc:AlternateContent>
          </a:graphicData>
        </a:graphic>
      </p:graphicFrame>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8" name="Object 7">
            <a:extLst>
              <a:ext uri="{FF2B5EF4-FFF2-40B4-BE49-F238E27FC236}">
                <a16:creationId xmlns:a16="http://schemas.microsoft.com/office/drawing/2014/main" id="{95E3E4E0-BCFC-4F98-92A0-E87578478B40}"/>
              </a:ext>
            </a:extLst>
          </p:cNvPr>
          <p:cNvGraphicFramePr>
            <a:graphicFrameLocks noChangeAspect="1"/>
          </p:cNvGraphicFramePr>
          <p:nvPr>
            <p:extLst>
              <p:ext uri="{D42A27DB-BD31-4B8C-83A1-F6EECF244321}">
                <p14:modId xmlns:p14="http://schemas.microsoft.com/office/powerpoint/2010/main" val="2592724809"/>
              </p:ext>
            </p:extLst>
          </p:nvPr>
        </p:nvGraphicFramePr>
        <p:xfrm>
          <a:off x="3478449" y="2936181"/>
          <a:ext cx="4293952" cy="2551277"/>
        </p:xfrm>
        <a:graphic>
          <a:graphicData uri="http://schemas.openxmlformats.org/presentationml/2006/ole">
            <mc:AlternateContent xmlns:mc="http://schemas.openxmlformats.org/markup-compatibility/2006">
              <mc:Choice xmlns:v="urn:schemas-microsoft-com:vml" Requires="v">
                <p:oleObj spid="_x0000_s2079" name="Visio" r:id="rId5" imgW="4724355" imgH="2809890" progId="Visio.Drawing.15">
                  <p:embed/>
                </p:oleObj>
              </mc:Choice>
              <mc:Fallback>
                <p:oleObj name="Visio" r:id="rId5" imgW="4724355" imgH="2809890" progId="Visio.Drawing.1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449" y="2936181"/>
                        <a:ext cx="4293952" cy="2551277"/>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2CA7BCBA-B268-41EF-8286-400226917113}"/>
              </a:ext>
            </a:extLst>
          </p:cNvPr>
          <p:cNvSpPr/>
          <p:nvPr/>
        </p:nvSpPr>
        <p:spPr>
          <a:xfrm>
            <a:off x="3847546" y="5435700"/>
            <a:ext cx="3668761" cy="323165"/>
          </a:xfrm>
          <a:prstGeom prst="rect">
            <a:avLst/>
          </a:prstGeom>
        </p:spPr>
        <p:txBody>
          <a:bodyPr wrap="none">
            <a:spAutoFit/>
          </a:bodyPr>
          <a:lstStyle/>
          <a:p>
            <a:pPr marL="472916" indent="-472916"/>
            <a:r>
              <a:rPr lang="en-GB" sz="1500" b="1" dirty="0">
                <a:ea typeface="Times New Roman" panose="02020603050405020304" pitchFamily="18" charset="0"/>
                <a:cs typeface="Miriam" panose="020B0604020202020204" pitchFamily="34" charset="-79"/>
              </a:rPr>
              <a:t>Figure 1.</a:t>
            </a:r>
            <a:r>
              <a:rPr lang="en-GB" sz="1500" dirty="0">
                <a:ea typeface="Times New Roman" panose="02020603050405020304" pitchFamily="18" charset="0"/>
                <a:cs typeface="Times New Roman" panose="02020603050405020304" pitchFamily="18" charset="0"/>
              </a:rPr>
              <a:t> U/f characteristic of freq. converter</a:t>
            </a:r>
            <a:endParaRPr lang="en-US" sz="15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72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5"/>
            <a:ext cx="7886700" cy="480783"/>
          </a:xfrm>
        </p:spPr>
        <p:txBody>
          <a:bodyPr>
            <a:normAutofit/>
          </a:bodyPr>
          <a:lstStyle/>
          <a:p>
            <a:r>
              <a:rPr lang="en-US" sz="2100" dirty="0">
                <a:latin typeface="+mn-lt"/>
              </a:rPr>
              <a:t>BACKGROUND THEORY OF U/F CONTROL </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9" name="Object 8">
            <a:extLst>
              <a:ext uri="{FF2B5EF4-FFF2-40B4-BE49-F238E27FC236}">
                <a16:creationId xmlns:a16="http://schemas.microsoft.com/office/drawing/2014/main" id="{4DBE9C91-80BD-4051-9BD1-972CE7C3EBCD}"/>
              </a:ext>
            </a:extLst>
          </p:cNvPr>
          <p:cNvGraphicFramePr>
            <a:graphicFrameLocks noChangeAspect="1"/>
          </p:cNvGraphicFramePr>
          <p:nvPr>
            <p:extLst>
              <p:ext uri="{D42A27DB-BD31-4B8C-83A1-F6EECF244321}">
                <p14:modId xmlns:p14="http://schemas.microsoft.com/office/powerpoint/2010/main" val="763148726"/>
              </p:ext>
            </p:extLst>
          </p:nvPr>
        </p:nvGraphicFramePr>
        <p:xfrm>
          <a:off x="849086" y="4001251"/>
          <a:ext cx="1610226" cy="735536"/>
        </p:xfrm>
        <a:graphic>
          <a:graphicData uri="http://schemas.openxmlformats.org/presentationml/2006/ole">
            <mc:AlternateContent xmlns:mc="http://schemas.openxmlformats.org/markup-compatibility/2006">
              <mc:Choice xmlns:v="urn:schemas-microsoft-com:vml" Requires="v">
                <p:oleObj spid="_x0000_s3112" name="Equation" r:id="rId3" imgW="774364" imgH="355446" progId="Equation.DSMT4">
                  <p:embed/>
                </p:oleObj>
              </mc:Choice>
              <mc:Fallback>
                <p:oleObj name="Equation" r:id="rId3" imgW="774364" imgH="35544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86" y="4001251"/>
                        <a:ext cx="1610226" cy="735536"/>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6C0DAEEB-98B4-4EBC-A8FB-40A69FE211C1}"/>
              </a:ext>
            </a:extLst>
          </p:cNvPr>
          <p:cNvSpPr/>
          <p:nvPr/>
        </p:nvSpPr>
        <p:spPr>
          <a:xfrm>
            <a:off x="628651" y="1756825"/>
            <a:ext cx="7557407" cy="671915"/>
          </a:xfrm>
          <a:prstGeom prst="rect">
            <a:avLst/>
          </a:prstGeom>
        </p:spPr>
        <p:txBody>
          <a:bodyPr wrap="square">
            <a:spAutoFit/>
          </a:bodyPr>
          <a:lstStyle/>
          <a:p>
            <a:pPr algn="just">
              <a:lnSpc>
                <a:spcPct val="107000"/>
              </a:lnSpc>
              <a:spcAft>
                <a:spcPts val="225"/>
              </a:spcAft>
            </a:pPr>
            <a:r>
              <a:rPr lang="en-GB" dirty="0">
                <a:ea typeface="Calibri" panose="020F0502020204030204" pitchFamily="34" charset="0"/>
                <a:cs typeface="Times New Roman" panose="02020603050405020304" pitchFamily="18" charset="0"/>
              </a:rPr>
              <a:t>Machine stator flux is determined by machine voltage, frequency and in smaller sense by voltage drop on stator resistance according to:</a:t>
            </a:r>
            <a:endParaRPr lang="en-US" dirty="0">
              <a:ea typeface="Calibri" panose="020F0502020204030204" pitchFamily="34"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6B2D97C-5A69-4B27-A611-B57071A729B7}"/>
              </a:ext>
            </a:extLst>
          </p:cNvPr>
          <p:cNvGraphicFramePr>
            <a:graphicFrameLocks noChangeAspect="1"/>
          </p:cNvGraphicFramePr>
          <p:nvPr>
            <p:extLst>
              <p:ext uri="{D42A27DB-BD31-4B8C-83A1-F6EECF244321}">
                <p14:modId xmlns:p14="http://schemas.microsoft.com/office/powerpoint/2010/main" val="2079176871"/>
              </p:ext>
            </p:extLst>
          </p:nvPr>
        </p:nvGraphicFramePr>
        <p:xfrm>
          <a:off x="3080658" y="2593543"/>
          <a:ext cx="4608284" cy="2716937"/>
        </p:xfrm>
        <a:graphic>
          <a:graphicData uri="http://schemas.openxmlformats.org/presentationml/2006/ole">
            <mc:AlternateContent xmlns:mc="http://schemas.openxmlformats.org/markup-compatibility/2006">
              <mc:Choice xmlns:v="urn:schemas-microsoft-com:vml" Requires="v">
                <p:oleObj spid="_x0000_s3113" name="Visio" r:id="rId5" imgW="6200902" imgH="2895480" progId="Visio.Drawing.15">
                  <p:embed/>
                </p:oleObj>
              </mc:Choice>
              <mc:Fallback>
                <p:oleObj name="Visio" r:id="rId5" imgW="6200902" imgH="289548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l="20525"/>
                      <a:stretch>
                        <a:fillRect/>
                      </a:stretch>
                    </p:blipFill>
                    <p:spPr bwMode="auto">
                      <a:xfrm>
                        <a:off x="3080658" y="2593543"/>
                        <a:ext cx="4608284" cy="2716937"/>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9E47E0D5-CB88-4C89-8480-70F316D0D073}"/>
              </a:ext>
            </a:extLst>
          </p:cNvPr>
          <p:cNvSpPr/>
          <p:nvPr/>
        </p:nvSpPr>
        <p:spPr>
          <a:xfrm>
            <a:off x="3882562" y="5377729"/>
            <a:ext cx="3357842" cy="323165"/>
          </a:xfrm>
          <a:prstGeom prst="rect">
            <a:avLst/>
          </a:prstGeom>
        </p:spPr>
        <p:txBody>
          <a:bodyPr wrap="none">
            <a:spAutoFit/>
          </a:bodyPr>
          <a:lstStyle/>
          <a:p>
            <a:pPr marL="472916" indent="-472916"/>
            <a:r>
              <a:rPr lang="en-US" sz="1500" b="1" dirty="0">
                <a:ea typeface="Times New Roman" panose="02020603050405020304" pitchFamily="18" charset="0"/>
                <a:cs typeface="Miriam" panose="020B0604020202020204" pitchFamily="34" charset="-79"/>
              </a:rPr>
              <a:t>Figure 2. </a:t>
            </a:r>
            <a:r>
              <a:rPr lang="en-US" sz="1500" dirty="0">
                <a:ea typeface="Times New Roman" panose="02020603050405020304" pitchFamily="18" charset="0"/>
                <a:cs typeface="Miriam" panose="020B0604020202020204" pitchFamily="34" charset="-79"/>
              </a:rPr>
              <a:t>Mechanical characteristic of IM</a:t>
            </a:r>
            <a:endParaRPr lang="en-US" sz="1500" i="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85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5"/>
            <a:ext cx="7886700" cy="549116"/>
          </a:xfrm>
        </p:spPr>
        <p:txBody>
          <a:bodyPr>
            <a:noAutofit/>
          </a:bodyPr>
          <a:lstStyle/>
          <a:p>
            <a:r>
              <a:rPr lang="en-US" sz="2100" dirty="0">
                <a:latin typeface="+mn-lt"/>
              </a:rPr>
              <a:t>DESCRIPTION</a:t>
            </a:r>
            <a:r>
              <a:rPr lang="en-US" sz="2100" b="1" dirty="0"/>
              <a:t> OF LABORATORY SETUP BASED ON DSPACE1104 PLATFORM </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0" name="Rectangle 9">
            <a:extLst>
              <a:ext uri="{FF2B5EF4-FFF2-40B4-BE49-F238E27FC236}">
                <a16:creationId xmlns:a16="http://schemas.microsoft.com/office/drawing/2014/main" id="{6C0DAEEB-98B4-4EBC-A8FB-40A69FE211C1}"/>
              </a:ext>
            </a:extLst>
          </p:cNvPr>
          <p:cNvSpPr/>
          <p:nvPr/>
        </p:nvSpPr>
        <p:spPr>
          <a:xfrm>
            <a:off x="628650" y="1886671"/>
            <a:ext cx="7886700" cy="3924536"/>
          </a:xfrm>
          <a:prstGeom prst="rect">
            <a:avLst/>
          </a:prstGeom>
        </p:spPr>
        <p:txBody>
          <a:bodyPr wrap="square">
            <a:spAutoFit/>
          </a:bodyPr>
          <a:lstStyle/>
          <a:p>
            <a:pPr algn="just">
              <a:lnSpc>
                <a:spcPct val="107000"/>
              </a:lnSpc>
              <a:spcAft>
                <a:spcPts val="225"/>
              </a:spcAft>
            </a:pPr>
            <a:r>
              <a:rPr lang="en-US" sz="1500" dirty="0">
                <a:latin typeface="Verdana" panose="020B0604030504040204" pitchFamily="34" charset="0"/>
                <a:ea typeface="Calibri" panose="020F0502020204030204" pitchFamily="34" charset="0"/>
                <a:cs typeface="Times New Roman" panose="02020603050405020304" pitchFamily="18" charset="0"/>
              </a:rPr>
              <a:t>The following resources od dSPACE1104 board are utilized in the setup:</a:t>
            </a:r>
          </a:p>
          <a:p>
            <a:pPr marL="257175" indent="-257175" algn="just">
              <a:lnSpc>
                <a:spcPct val="107000"/>
              </a:lnSpc>
              <a:spcAft>
                <a:spcPts val="225"/>
              </a:spcAft>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PWM control unit</a:t>
            </a:r>
            <a:endParaRPr lang="sr-Latn-RS" sz="1350"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2*A/D converters for current measurement</a:t>
            </a:r>
            <a:endParaRPr lang="sr-Latn-RS" sz="1350"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1*A/D converter for DC voltage measurement</a:t>
            </a:r>
            <a:endParaRPr lang="sr-Latn-RS" sz="1350"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350" dirty="0">
                <a:latin typeface="Verdana" panose="020B0604030504040204" pitchFamily="34" charset="0"/>
                <a:ea typeface="Calibri" panose="020F0502020204030204" pitchFamily="34" charset="0"/>
                <a:cs typeface="Times New Roman" panose="02020603050405020304" pitchFamily="18" charset="0"/>
              </a:rPr>
              <a:t>INC unit for measuring the motor speed</a:t>
            </a:r>
          </a:p>
          <a:p>
            <a:pPr algn="just">
              <a:lnSpc>
                <a:spcPct val="107000"/>
              </a:lnSpc>
              <a:spcAft>
                <a:spcPts val="225"/>
              </a:spcAft>
            </a:pPr>
            <a:endParaRPr lang="en-US" sz="1500"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225"/>
              </a:spcAft>
            </a:pPr>
            <a:r>
              <a:rPr lang="en-US" sz="1500" dirty="0">
                <a:latin typeface="Verdana" panose="020B0604030504040204" pitchFamily="34" charset="0"/>
                <a:ea typeface="Calibri" panose="020F0502020204030204" pitchFamily="34" charset="0"/>
                <a:cs typeface="Times New Roman" panose="02020603050405020304" pitchFamily="18" charset="0"/>
              </a:rPr>
              <a:t>The laboratory setup on which scalar U/f control was implemented besides dSPACE1104 board consists of following parts:</a:t>
            </a: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Isolated power supply</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3-ph power converter (inverter) up to 1 kW</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2 current sensors CMS3005</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Signal conditioning and isolation board</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Isolated DC power supply</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IM with encoder</a:t>
            </a:r>
            <a:endParaRPr lang="sr-Latn-RS" sz="1425" dirty="0">
              <a:latin typeface="Verdana" panose="020B0604030504040204" pitchFamily="34" charset="0"/>
              <a:ea typeface="Calibri" panose="020F0502020204030204" pitchFamily="34" charset="0"/>
              <a:cs typeface="Times New Roman" panose="02020603050405020304" pitchFamily="18" charset="0"/>
            </a:endParaRPr>
          </a:p>
          <a:p>
            <a:pPr marL="257175" indent="-257175" algn="just">
              <a:lnSpc>
                <a:spcPct val="107000"/>
              </a:lnSpc>
              <a:spcAft>
                <a:spcPts val="225"/>
              </a:spcAft>
              <a:buFont typeface="Arial" panose="020B0604020202020204" pitchFamily="34" charset="0"/>
              <a:buChar char="•"/>
            </a:pPr>
            <a:r>
              <a:rPr lang="en-US" sz="1425" dirty="0">
                <a:latin typeface="Verdana" panose="020B0604030504040204" pitchFamily="34" charset="0"/>
                <a:ea typeface="Calibri" panose="020F0502020204030204" pitchFamily="34" charset="0"/>
                <a:cs typeface="Times New Roman" panose="02020603050405020304" pitchFamily="18" charset="0"/>
              </a:rPr>
              <a:t>PC with </a:t>
            </a:r>
            <a:r>
              <a:rPr lang="en-US" sz="1425" dirty="0" err="1">
                <a:latin typeface="Verdana" panose="020B0604030504040204" pitchFamily="34" charset="0"/>
                <a:ea typeface="Calibri" panose="020F0502020204030204" pitchFamily="34" charset="0"/>
                <a:cs typeface="Times New Roman" panose="02020603050405020304" pitchFamily="18" charset="0"/>
              </a:rPr>
              <a:t>ControlDesk</a:t>
            </a:r>
            <a:r>
              <a:rPr lang="en-US" sz="1425" dirty="0">
                <a:latin typeface="Verdana" panose="020B0604030504040204" pitchFamily="34" charset="0"/>
                <a:ea typeface="Calibri" panose="020F0502020204030204" pitchFamily="34" charset="0"/>
                <a:cs typeface="Times New Roman" panose="02020603050405020304" pitchFamily="18" charset="0"/>
              </a:rPr>
              <a:t> software installed</a:t>
            </a:r>
          </a:p>
        </p:txBody>
      </p:sp>
    </p:spTree>
    <p:extLst>
      <p:ext uri="{BB962C8B-B14F-4D97-AF65-F5344CB8AC3E}">
        <p14:creationId xmlns:p14="http://schemas.microsoft.com/office/powerpoint/2010/main" val="36725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68A-B415-49C4-A241-9AE203EFD153}"/>
              </a:ext>
            </a:extLst>
          </p:cNvPr>
          <p:cNvSpPr>
            <a:spLocks noGrp="1"/>
          </p:cNvSpPr>
          <p:nvPr>
            <p:ph type="title"/>
          </p:nvPr>
        </p:nvSpPr>
        <p:spPr>
          <a:xfrm>
            <a:off x="628650" y="1131095"/>
            <a:ext cx="7886700" cy="591218"/>
          </a:xfrm>
        </p:spPr>
        <p:txBody>
          <a:bodyPr>
            <a:normAutofit fontScale="90000"/>
          </a:bodyPr>
          <a:lstStyle/>
          <a:p>
            <a:r>
              <a:rPr lang="en-US" sz="2100" dirty="0">
                <a:latin typeface="+mn-lt"/>
              </a:rPr>
              <a:t>DESCRIPTION OF LABORATORY SETUP BASED ON DSPACE1104 PLATFORM </a:t>
            </a:r>
          </a:p>
        </p:txBody>
      </p:sp>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Object 4">
            <a:extLst>
              <a:ext uri="{FF2B5EF4-FFF2-40B4-BE49-F238E27FC236}">
                <a16:creationId xmlns:a16="http://schemas.microsoft.com/office/drawing/2014/main" id="{FC04FD47-B03F-4246-B121-E95A46EA28ED}"/>
              </a:ext>
            </a:extLst>
          </p:cNvPr>
          <p:cNvGraphicFramePr>
            <a:graphicFrameLocks noChangeAspect="1"/>
          </p:cNvGraphicFramePr>
          <p:nvPr>
            <p:extLst>
              <p:ext uri="{D42A27DB-BD31-4B8C-83A1-F6EECF244321}">
                <p14:modId xmlns:p14="http://schemas.microsoft.com/office/powerpoint/2010/main" val="1826956884"/>
              </p:ext>
            </p:extLst>
          </p:nvPr>
        </p:nvGraphicFramePr>
        <p:xfrm>
          <a:off x="1910221" y="1864567"/>
          <a:ext cx="5069558" cy="3346893"/>
        </p:xfrm>
        <a:graphic>
          <a:graphicData uri="http://schemas.openxmlformats.org/presentationml/2006/ole">
            <mc:AlternateContent xmlns:mc="http://schemas.openxmlformats.org/markup-compatibility/2006">
              <mc:Choice xmlns:v="urn:schemas-microsoft-com:vml" Requires="v">
                <p:oleObj spid="_x0000_s5136" name="Visio" r:id="rId3" imgW="3362345" imgH="2257470" progId="Visio.Drawing.15">
                  <p:embed/>
                </p:oleObj>
              </mc:Choice>
              <mc:Fallback>
                <p:oleObj name="Visio" r:id="rId3" imgW="3362345" imgH="225747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2945"/>
                      <a:stretch>
                        <a:fillRect/>
                      </a:stretch>
                    </p:blipFill>
                    <p:spPr bwMode="auto">
                      <a:xfrm>
                        <a:off x="1910221" y="1864567"/>
                        <a:ext cx="5069558" cy="3346893"/>
                      </a:xfrm>
                      <a:prstGeom prst="rect">
                        <a:avLst/>
                      </a:prstGeom>
                      <a:noFill/>
                    </p:spPr>
                  </p:pic>
                </p:oleObj>
              </mc:Fallback>
            </mc:AlternateContent>
          </a:graphicData>
        </a:graphic>
      </p:graphicFrame>
      <p:sp>
        <p:nvSpPr>
          <p:cNvPr id="9" name="Rectangle 8">
            <a:extLst>
              <a:ext uri="{FF2B5EF4-FFF2-40B4-BE49-F238E27FC236}">
                <a16:creationId xmlns:a16="http://schemas.microsoft.com/office/drawing/2014/main" id="{BE4B7B1F-050E-4D55-B00A-C9950E18705B}"/>
              </a:ext>
            </a:extLst>
          </p:cNvPr>
          <p:cNvSpPr/>
          <p:nvPr/>
        </p:nvSpPr>
        <p:spPr>
          <a:xfrm>
            <a:off x="2558951" y="5463538"/>
            <a:ext cx="3929089" cy="323165"/>
          </a:xfrm>
          <a:prstGeom prst="rect">
            <a:avLst/>
          </a:prstGeom>
        </p:spPr>
        <p:txBody>
          <a:bodyPr wrap="none">
            <a:spAutoFit/>
          </a:bodyPr>
          <a:lstStyle/>
          <a:p>
            <a:r>
              <a:rPr lang="en-US" sz="1500" b="1" dirty="0"/>
              <a:t>Figure 4. </a:t>
            </a:r>
            <a:r>
              <a:rPr lang="en-US" sz="1500" dirty="0"/>
              <a:t>Block structure of the laboratory setup</a:t>
            </a:r>
          </a:p>
        </p:txBody>
      </p:sp>
    </p:spTree>
    <p:extLst>
      <p:ext uri="{BB962C8B-B14F-4D97-AF65-F5344CB8AC3E}">
        <p14:creationId xmlns:p14="http://schemas.microsoft.com/office/powerpoint/2010/main" val="57946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2351170" y="5425215"/>
            <a:ext cx="3587012" cy="323165"/>
          </a:xfrm>
          <a:prstGeom prst="rect">
            <a:avLst/>
          </a:prstGeom>
        </p:spPr>
        <p:txBody>
          <a:bodyPr wrap="square">
            <a:spAutoFit/>
          </a:bodyPr>
          <a:lstStyle/>
          <a:p>
            <a:r>
              <a:rPr lang="en-GB" sz="1500" b="1" dirty="0"/>
              <a:t>Figure 3.</a:t>
            </a:r>
            <a:r>
              <a:rPr lang="en-GB" sz="1500" dirty="0"/>
              <a:t> MATLAB – </a:t>
            </a:r>
            <a:r>
              <a:rPr lang="en-GB" sz="1500" dirty="0" err="1"/>
              <a:t>dSPACE</a:t>
            </a:r>
            <a:r>
              <a:rPr lang="en-GB" sz="1500" dirty="0"/>
              <a:t> communication</a:t>
            </a:r>
            <a:endParaRPr lang="en-US" dirty="0"/>
          </a:p>
        </p:txBody>
      </p:sp>
      <p:sp>
        <p:nvSpPr>
          <p:cNvPr id="8" name="Rectangle 7">
            <a:extLst>
              <a:ext uri="{FF2B5EF4-FFF2-40B4-BE49-F238E27FC236}">
                <a16:creationId xmlns:a16="http://schemas.microsoft.com/office/drawing/2014/main" id="{BF312FB5-BB60-49F3-9779-74C77798E78B}"/>
              </a:ext>
            </a:extLst>
          </p:cNvPr>
          <p:cNvSpPr/>
          <p:nvPr/>
        </p:nvSpPr>
        <p:spPr>
          <a:xfrm>
            <a:off x="628651" y="1214437"/>
            <a:ext cx="2736775" cy="415498"/>
          </a:xfrm>
          <a:prstGeom prst="rect">
            <a:avLst/>
          </a:prstGeom>
        </p:spPr>
        <p:txBody>
          <a:bodyPr wrap="none">
            <a:spAutoFit/>
          </a:bodyPr>
          <a:lstStyle/>
          <a:p>
            <a:r>
              <a:rPr lang="en-US" sz="2100" u="sng" dirty="0"/>
              <a:t>dSPACE1104 DSP board</a:t>
            </a:r>
          </a:p>
        </p:txBody>
      </p:sp>
      <p:pic>
        <p:nvPicPr>
          <p:cNvPr id="10" name="Picture 9">
            <a:extLst>
              <a:ext uri="{FF2B5EF4-FFF2-40B4-BE49-F238E27FC236}">
                <a16:creationId xmlns:a16="http://schemas.microsoft.com/office/drawing/2014/main" id="{A0585F9F-6FF5-40C6-8E8E-A782BDEA83B1}"/>
              </a:ext>
            </a:extLst>
          </p:cNvPr>
          <p:cNvPicPr>
            <a:picLocks noChangeAspect="1"/>
          </p:cNvPicPr>
          <p:nvPr/>
        </p:nvPicPr>
        <p:blipFill>
          <a:blip r:embed="rId2"/>
          <a:stretch>
            <a:fillRect/>
          </a:stretch>
        </p:blipFill>
        <p:spPr>
          <a:xfrm>
            <a:off x="1900694" y="3614007"/>
            <a:ext cx="4902212" cy="1733208"/>
          </a:xfrm>
          <a:prstGeom prst="rect">
            <a:avLst/>
          </a:prstGeom>
        </p:spPr>
      </p:pic>
      <p:sp>
        <p:nvSpPr>
          <p:cNvPr id="11" name="Rectangle 10">
            <a:extLst>
              <a:ext uri="{FF2B5EF4-FFF2-40B4-BE49-F238E27FC236}">
                <a16:creationId xmlns:a16="http://schemas.microsoft.com/office/drawing/2014/main" id="{7333C518-C117-4126-8B1B-98DB13A7A45B}"/>
              </a:ext>
            </a:extLst>
          </p:cNvPr>
          <p:cNvSpPr/>
          <p:nvPr/>
        </p:nvSpPr>
        <p:spPr>
          <a:xfrm>
            <a:off x="504030" y="1663977"/>
            <a:ext cx="7765826" cy="1754326"/>
          </a:xfrm>
          <a:prstGeom prst="rect">
            <a:avLst/>
          </a:prstGeom>
        </p:spPr>
        <p:txBody>
          <a:bodyPr wrap="square">
            <a:spAutoFit/>
          </a:bodyPr>
          <a:lstStyle/>
          <a:p>
            <a:pPr marL="257175" indent="-257175">
              <a:buFont typeface="Arial" panose="020B0604020202020204" pitchFamily="34" charset="0"/>
              <a:buChar char="•"/>
            </a:pPr>
            <a:r>
              <a:rPr lang="en-US" dirty="0" err="1"/>
              <a:t>dSPACE</a:t>
            </a:r>
            <a:r>
              <a:rPr lang="en-US" dirty="0"/>
              <a:t> 1104 is a complete real-time control system based on a 603 PowerPC 64-bit floating-point processor running at 250 MHz,</a:t>
            </a:r>
            <a:endParaRPr lang="sr-Latn-RS" dirty="0"/>
          </a:p>
          <a:p>
            <a:pPr marL="257175" indent="-257175">
              <a:buFont typeface="Arial" panose="020B0604020202020204" pitchFamily="34" charset="0"/>
              <a:buChar char="•"/>
            </a:pPr>
            <a:r>
              <a:rPr lang="en-US" dirty="0" err="1"/>
              <a:t>dSPACE</a:t>
            </a:r>
            <a:r>
              <a:rPr lang="en-US" dirty="0"/>
              <a:t> platform has enabled communication with models created in the MATLAB/Simulink environment, </a:t>
            </a:r>
            <a:endParaRPr lang="sr-Latn-RS" dirty="0"/>
          </a:p>
          <a:p>
            <a:pPr marL="257175" indent="-257175">
              <a:buFont typeface="Arial" panose="020B0604020202020204" pitchFamily="34" charset="0"/>
              <a:buChar char="•"/>
            </a:pPr>
            <a:r>
              <a:rPr lang="en-US" dirty="0"/>
              <a:t>Simulink model can be converted to a code suitable for </a:t>
            </a:r>
            <a:r>
              <a:rPr lang="en-US" dirty="0" err="1"/>
              <a:t>dSPACE</a:t>
            </a:r>
            <a:r>
              <a:rPr lang="en-US" dirty="0"/>
              <a:t> processor that further, in real time, controls the application or I/O units. </a:t>
            </a:r>
            <a:endParaRPr lang="sr-Latn-RS" dirty="0"/>
          </a:p>
        </p:txBody>
      </p:sp>
    </p:spTree>
    <p:extLst>
      <p:ext uri="{BB962C8B-B14F-4D97-AF65-F5344CB8AC3E}">
        <p14:creationId xmlns:p14="http://schemas.microsoft.com/office/powerpoint/2010/main" val="175911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4886912" y="4971378"/>
            <a:ext cx="3198061" cy="553998"/>
          </a:xfrm>
          <a:prstGeom prst="rect">
            <a:avLst/>
          </a:prstGeom>
        </p:spPr>
        <p:txBody>
          <a:bodyPr wrap="square">
            <a:spAutoFit/>
          </a:bodyPr>
          <a:lstStyle/>
          <a:p>
            <a:r>
              <a:rPr lang="en-US" sz="1500" b="1" dirty="0"/>
              <a:t>Figure 5. (a) </a:t>
            </a:r>
            <a:r>
              <a:rPr lang="en-US" sz="1500" dirty="0"/>
              <a:t>Signal conditioning and isolation board </a:t>
            </a:r>
            <a:endParaRPr lang="en-US" dirty="0"/>
          </a:p>
        </p:txBody>
      </p:sp>
      <p:sp>
        <p:nvSpPr>
          <p:cNvPr id="8" name="Rectangle 7">
            <a:extLst>
              <a:ext uri="{FF2B5EF4-FFF2-40B4-BE49-F238E27FC236}">
                <a16:creationId xmlns:a16="http://schemas.microsoft.com/office/drawing/2014/main" id="{BF312FB5-BB60-49F3-9779-74C77798E78B}"/>
              </a:ext>
            </a:extLst>
          </p:cNvPr>
          <p:cNvSpPr/>
          <p:nvPr/>
        </p:nvSpPr>
        <p:spPr>
          <a:xfrm>
            <a:off x="628650" y="1190502"/>
            <a:ext cx="4427430" cy="415498"/>
          </a:xfrm>
          <a:prstGeom prst="rect">
            <a:avLst/>
          </a:prstGeom>
        </p:spPr>
        <p:txBody>
          <a:bodyPr wrap="none">
            <a:spAutoFit/>
          </a:bodyPr>
          <a:lstStyle/>
          <a:p>
            <a:r>
              <a:rPr lang="en-US" sz="2100" u="sng" dirty="0"/>
              <a:t>Signal conditioning and isolation board</a:t>
            </a:r>
          </a:p>
        </p:txBody>
      </p:sp>
      <p:pic>
        <p:nvPicPr>
          <p:cNvPr id="5" name="Picture 4">
            <a:extLst>
              <a:ext uri="{FF2B5EF4-FFF2-40B4-BE49-F238E27FC236}">
                <a16:creationId xmlns:a16="http://schemas.microsoft.com/office/drawing/2014/main" id="{646D1938-73C0-461D-9D00-A3902648F51A}"/>
              </a:ext>
            </a:extLst>
          </p:cNvPr>
          <p:cNvPicPr>
            <a:picLocks noChangeAspect="1"/>
          </p:cNvPicPr>
          <p:nvPr/>
        </p:nvPicPr>
        <p:blipFill>
          <a:blip r:embed="rId2"/>
          <a:stretch>
            <a:fillRect/>
          </a:stretch>
        </p:blipFill>
        <p:spPr>
          <a:xfrm>
            <a:off x="4957292" y="1963254"/>
            <a:ext cx="3198060" cy="2702586"/>
          </a:xfrm>
          <a:prstGeom prst="rect">
            <a:avLst/>
          </a:prstGeom>
        </p:spPr>
      </p:pic>
      <p:sp>
        <p:nvSpPr>
          <p:cNvPr id="11" name="Rectangle 10">
            <a:extLst>
              <a:ext uri="{FF2B5EF4-FFF2-40B4-BE49-F238E27FC236}">
                <a16:creationId xmlns:a16="http://schemas.microsoft.com/office/drawing/2014/main" id="{9A7B38D4-F56E-459B-A55A-C924CA8B92E3}"/>
              </a:ext>
            </a:extLst>
          </p:cNvPr>
          <p:cNvSpPr/>
          <p:nvPr/>
        </p:nvSpPr>
        <p:spPr>
          <a:xfrm>
            <a:off x="487889" y="1869215"/>
            <a:ext cx="4109405" cy="4001095"/>
          </a:xfrm>
          <a:prstGeom prst="rect">
            <a:avLst/>
          </a:prstGeom>
        </p:spPr>
        <p:txBody>
          <a:bodyPr wrap="square">
            <a:spAutoFit/>
          </a:bodyPr>
          <a:lstStyle/>
          <a:p>
            <a:pPr marL="257175" indent="-257175">
              <a:spcAft>
                <a:spcPts val="1200"/>
              </a:spcAft>
              <a:buFont typeface="Arial" panose="020B0604020202020204" pitchFamily="34" charset="0"/>
              <a:buChar char="•"/>
            </a:pPr>
            <a:r>
              <a:rPr lang="en-US" dirty="0"/>
              <a:t>Isolation board consist of seven TLP2200 optocouplers which unlike the majority of standard commercial optocouplers provide positive logic i.e. output signal with the same polarity as the input signal. </a:t>
            </a:r>
            <a:endParaRPr lang="sr-Latn-RS" dirty="0"/>
          </a:p>
          <a:p>
            <a:pPr marL="257175" indent="-257175">
              <a:spcAft>
                <a:spcPts val="1200"/>
              </a:spcAft>
              <a:buFont typeface="Arial" panose="020B0604020202020204" pitchFamily="34" charset="0"/>
              <a:buChar char="•"/>
            </a:pPr>
            <a:r>
              <a:rPr lang="en-US" dirty="0"/>
              <a:t>The maximal switching speed depends on the optocoupler bandwidth which is 2.5 </a:t>
            </a:r>
            <a:r>
              <a:rPr lang="en-US" dirty="0" err="1"/>
              <a:t>MBd</a:t>
            </a:r>
            <a:r>
              <a:rPr lang="en-US" dirty="0"/>
              <a:t>.</a:t>
            </a:r>
            <a:endParaRPr lang="sr-Latn-RS" dirty="0"/>
          </a:p>
          <a:p>
            <a:pPr marL="257175" indent="-257175">
              <a:spcAft>
                <a:spcPts val="1200"/>
              </a:spcAft>
              <a:buFont typeface="Arial" panose="020B0604020202020204" pitchFamily="34" charset="0"/>
              <a:buChar char="•"/>
            </a:pPr>
            <a:r>
              <a:rPr lang="en-US" dirty="0"/>
              <a:t>Measured results show that the board transition time for rising edge (turn on) is 250 ns and for falling edge (turn off) is 400ns. </a:t>
            </a:r>
          </a:p>
        </p:txBody>
      </p:sp>
    </p:spTree>
    <p:extLst>
      <p:ext uri="{BB962C8B-B14F-4D97-AF65-F5344CB8AC3E}">
        <p14:creationId xmlns:p14="http://schemas.microsoft.com/office/powerpoint/2010/main" val="177440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ED7DA-7A59-4C48-9ACE-DE04B0962315}"/>
              </a:ext>
            </a:extLst>
          </p:cNvPr>
          <p:cNvSpPr>
            <a:spLocks noGrp="1"/>
          </p:cNvSpPr>
          <p:nvPr>
            <p:ph idx="1"/>
          </p:nvPr>
        </p:nvSpPr>
        <p:spPr>
          <a:xfrm>
            <a:off x="628650" y="2226469"/>
            <a:ext cx="7886700" cy="3263504"/>
          </a:xfrm>
        </p:spPr>
        <p:txBody>
          <a:bodyPr/>
          <a:lstStyle/>
          <a:p>
            <a:endParaRPr lang="sr-Latn-RS" dirty="0"/>
          </a:p>
          <a:p>
            <a:endParaRPr lang="en-US" dirty="0"/>
          </a:p>
        </p:txBody>
      </p:sp>
      <p:sp>
        <p:nvSpPr>
          <p:cNvPr id="7" name="Rectangle 5">
            <a:extLst>
              <a:ext uri="{FF2B5EF4-FFF2-40B4-BE49-F238E27FC236}">
                <a16:creationId xmlns:a16="http://schemas.microsoft.com/office/drawing/2014/main" id="{20092A82-EEE1-417E-AD27-CC3D400A2D5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Rectangle 8">
            <a:extLst>
              <a:ext uri="{FF2B5EF4-FFF2-40B4-BE49-F238E27FC236}">
                <a16:creationId xmlns:a16="http://schemas.microsoft.com/office/drawing/2014/main" id="{BE4B7B1F-050E-4D55-B00A-C9950E18705B}"/>
              </a:ext>
            </a:extLst>
          </p:cNvPr>
          <p:cNvSpPr/>
          <p:nvPr/>
        </p:nvSpPr>
        <p:spPr>
          <a:xfrm>
            <a:off x="5086680" y="4706214"/>
            <a:ext cx="2953174" cy="323165"/>
          </a:xfrm>
          <a:prstGeom prst="rect">
            <a:avLst/>
          </a:prstGeom>
        </p:spPr>
        <p:txBody>
          <a:bodyPr wrap="square">
            <a:spAutoFit/>
          </a:bodyPr>
          <a:lstStyle/>
          <a:p>
            <a:r>
              <a:rPr lang="en-US" sz="1500" b="1" dirty="0"/>
              <a:t>Figure 5. </a:t>
            </a:r>
            <a:r>
              <a:rPr lang="en-GB" sz="1500" b="1" dirty="0"/>
              <a:t>(b) </a:t>
            </a:r>
            <a:r>
              <a:rPr lang="sr-Latn-RS" sz="1500" dirty="0"/>
              <a:t>C</a:t>
            </a:r>
            <a:r>
              <a:rPr lang="en-GB" sz="1500" dirty="0" err="1"/>
              <a:t>urrents</a:t>
            </a:r>
            <a:r>
              <a:rPr lang="en-GB" sz="1500" dirty="0"/>
              <a:t> sensors board</a:t>
            </a:r>
            <a:endParaRPr lang="en-US" sz="2100" dirty="0"/>
          </a:p>
        </p:txBody>
      </p:sp>
      <p:sp>
        <p:nvSpPr>
          <p:cNvPr id="8" name="Rectangle 7">
            <a:extLst>
              <a:ext uri="{FF2B5EF4-FFF2-40B4-BE49-F238E27FC236}">
                <a16:creationId xmlns:a16="http://schemas.microsoft.com/office/drawing/2014/main" id="{BF312FB5-BB60-49F3-9779-74C77798E78B}"/>
              </a:ext>
            </a:extLst>
          </p:cNvPr>
          <p:cNvSpPr/>
          <p:nvPr/>
        </p:nvSpPr>
        <p:spPr>
          <a:xfrm>
            <a:off x="668333" y="1171820"/>
            <a:ext cx="2607573" cy="415498"/>
          </a:xfrm>
          <a:prstGeom prst="rect">
            <a:avLst/>
          </a:prstGeom>
        </p:spPr>
        <p:txBody>
          <a:bodyPr wrap="none">
            <a:spAutoFit/>
          </a:bodyPr>
          <a:lstStyle/>
          <a:p>
            <a:r>
              <a:rPr lang="sr-Latn-RS" sz="2100" u="sng" dirty="0"/>
              <a:t>C</a:t>
            </a:r>
            <a:r>
              <a:rPr lang="en-US" sz="2100" u="sng" dirty="0" err="1"/>
              <a:t>urrent</a:t>
            </a:r>
            <a:r>
              <a:rPr lang="en-US" sz="2100" u="sng" dirty="0"/>
              <a:t> measurement</a:t>
            </a:r>
          </a:p>
        </p:txBody>
      </p:sp>
      <p:pic>
        <p:nvPicPr>
          <p:cNvPr id="10" name="Picture 9">
            <a:extLst>
              <a:ext uri="{FF2B5EF4-FFF2-40B4-BE49-F238E27FC236}">
                <a16:creationId xmlns:a16="http://schemas.microsoft.com/office/drawing/2014/main" id="{6CC6D824-3C71-4A47-9DC6-F124967BA3FB}"/>
              </a:ext>
            </a:extLst>
          </p:cNvPr>
          <p:cNvPicPr>
            <a:picLocks noChangeAspect="1"/>
          </p:cNvPicPr>
          <p:nvPr/>
        </p:nvPicPr>
        <p:blipFill>
          <a:blip r:embed="rId2"/>
          <a:stretch>
            <a:fillRect/>
          </a:stretch>
        </p:blipFill>
        <p:spPr>
          <a:xfrm>
            <a:off x="4842360" y="2189053"/>
            <a:ext cx="3406284" cy="2368879"/>
          </a:xfrm>
          <a:prstGeom prst="rect">
            <a:avLst/>
          </a:prstGeom>
        </p:spPr>
      </p:pic>
      <p:sp>
        <p:nvSpPr>
          <p:cNvPr id="11" name="Rectangle 10">
            <a:extLst>
              <a:ext uri="{FF2B5EF4-FFF2-40B4-BE49-F238E27FC236}">
                <a16:creationId xmlns:a16="http://schemas.microsoft.com/office/drawing/2014/main" id="{C8C015D0-C22F-4BAA-ACE7-00A712AB0A6D}"/>
              </a:ext>
            </a:extLst>
          </p:cNvPr>
          <p:cNvSpPr/>
          <p:nvPr/>
        </p:nvSpPr>
        <p:spPr>
          <a:xfrm>
            <a:off x="628650" y="1755022"/>
            <a:ext cx="4106636" cy="4039567"/>
          </a:xfrm>
          <a:prstGeom prst="rect">
            <a:avLst/>
          </a:prstGeom>
        </p:spPr>
        <p:txBody>
          <a:bodyPr wrap="square">
            <a:spAutoFit/>
          </a:bodyPr>
          <a:lstStyle/>
          <a:p>
            <a:pPr marL="214313" indent="-214313">
              <a:spcBef>
                <a:spcPts val="900"/>
              </a:spcBef>
              <a:buFont typeface="Arial" panose="020B0604020202020204" pitchFamily="34" charset="0"/>
              <a:buChar char="•"/>
            </a:pPr>
            <a:r>
              <a:rPr lang="sr-Latn-RS" dirty="0"/>
              <a:t>U</a:t>
            </a:r>
            <a:r>
              <a:rPr lang="en-US" dirty="0"/>
              <a:t>sed for current measurement in two motor phases</a:t>
            </a:r>
            <a:endParaRPr lang="sr-Latn-RS" dirty="0"/>
          </a:p>
          <a:p>
            <a:pPr marL="214313" indent="-214313">
              <a:spcBef>
                <a:spcPts val="900"/>
              </a:spcBef>
              <a:buFont typeface="Arial" panose="020B0604020202020204" pitchFamily="34" charset="0"/>
              <a:buChar char="•"/>
            </a:pPr>
            <a:r>
              <a:rPr lang="sr-Latn-RS" dirty="0"/>
              <a:t>D</a:t>
            </a:r>
            <a:r>
              <a:rPr lang="en-US" dirty="0" err="1"/>
              <a:t>esigned</a:t>
            </a:r>
            <a:r>
              <a:rPr lang="en-US" dirty="0"/>
              <a:t> for highly dynamic electronic measurement of DC, AC, pulsed and mixed currents with integrated galvanic isolation</a:t>
            </a:r>
            <a:endParaRPr lang="sr-Latn-RS" dirty="0"/>
          </a:p>
          <a:p>
            <a:pPr marL="214313" indent="-214313">
              <a:spcBef>
                <a:spcPts val="900"/>
              </a:spcBef>
              <a:buFont typeface="Arial" panose="020B0604020202020204" pitchFamily="34" charset="0"/>
              <a:buChar char="•"/>
            </a:pPr>
            <a:r>
              <a:rPr lang="en-US" dirty="0"/>
              <a:t>CMS3005 has very high dynamic response (bandwidth up to 2 MHz) without the hysteresis </a:t>
            </a:r>
            <a:endParaRPr lang="sr-Latn-RS" dirty="0"/>
          </a:p>
          <a:p>
            <a:pPr marL="214313" indent="-214313">
              <a:spcBef>
                <a:spcPts val="900"/>
              </a:spcBef>
              <a:buFont typeface="Arial" panose="020B0604020202020204" pitchFamily="34" charset="0"/>
              <a:buChar char="•"/>
            </a:pPr>
            <a:r>
              <a:rPr lang="en-US" dirty="0"/>
              <a:t>This type of sensors is particularly suitable for high dynamics current measurement application such as in AC electric drives</a:t>
            </a:r>
          </a:p>
        </p:txBody>
      </p:sp>
    </p:spTree>
    <p:extLst>
      <p:ext uri="{BB962C8B-B14F-4D97-AF65-F5344CB8AC3E}">
        <p14:creationId xmlns:p14="http://schemas.microsoft.com/office/powerpoint/2010/main" val="42580136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784</Words>
  <Application>Microsoft Office PowerPoint</Application>
  <PresentationFormat>On-screen Show (4:3)</PresentationFormat>
  <Paragraphs>69</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Arial</vt:lpstr>
      <vt:lpstr>Calibri</vt:lpstr>
      <vt:lpstr>Calibri Light</vt:lpstr>
      <vt:lpstr>Miriam</vt:lpstr>
      <vt:lpstr>Times New Roman</vt:lpstr>
      <vt:lpstr>Verdana</vt:lpstr>
      <vt:lpstr>Office Theme</vt:lpstr>
      <vt:lpstr>Equation</vt:lpstr>
      <vt:lpstr>Visio</vt:lpstr>
      <vt:lpstr>Application of Induction Machine U/f control through the educational laboratory setup</vt:lpstr>
      <vt:lpstr>INTRODUCTION</vt:lpstr>
      <vt:lpstr>BACKGROUND THEORY OF U/F CONTROL </vt:lpstr>
      <vt:lpstr>BACKGROUND THEORY OF U/F CONTROL </vt:lpstr>
      <vt:lpstr>DESCRIPTION OF LABORATORY SETUP BASED ON DSPACE1104 PLATFORM </vt:lpstr>
      <vt:lpstr>DESCRIPTION OF LABORATORY SETUP BASED ON DSPACE1104 PLATFORM </vt:lpstr>
      <vt:lpstr>PowerPoint Presentation</vt:lpstr>
      <vt:lpstr>PowerPoint Presentation</vt:lpstr>
      <vt:lpstr>PowerPoint Presentation</vt:lpstr>
      <vt:lpstr>PowerPoint Presentation</vt:lpstr>
      <vt:lpstr>APPLICATION OF U/F CONTROL OF IM</vt:lpstr>
      <vt:lpstr>APPLICATION OF U/F CONTROL OF IM</vt:lpstr>
      <vt:lpstr>CONCLUSION</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Induction Machine U/f control through the educational laboratory setup</dc:title>
  <dc:creator>Marko</dc:creator>
  <cp:lastModifiedBy>Marko</cp:lastModifiedBy>
  <cp:revision>22</cp:revision>
  <dcterms:created xsi:type="dcterms:W3CDTF">2018-05-24T20:30:59Z</dcterms:created>
  <dcterms:modified xsi:type="dcterms:W3CDTF">2018-05-25T19:49:54Z</dcterms:modified>
</cp:coreProperties>
</file>